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DC99"/>
    <a:srgbClr val="60C9D7"/>
    <a:srgbClr val="15B8CE"/>
    <a:srgbClr val="29B5E7"/>
    <a:srgbClr val="50C2EB"/>
    <a:srgbClr val="FCE4C8"/>
    <a:srgbClr val="7FC484"/>
    <a:srgbClr val="FCFDFC"/>
    <a:srgbClr val="EF7D9B"/>
    <a:srgbClr val="0430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370" autoAdjust="0"/>
  </p:normalViewPr>
  <p:slideViewPr>
    <p:cSldViewPr snapToGrid="0" showGuides="1">
      <p:cViewPr>
        <p:scale>
          <a:sx n="75" d="100"/>
          <a:sy n="75" d="100"/>
        </p:scale>
        <p:origin x="2532" y="8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F735A-5AD8-CC17-4F35-0D751D3FC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85FE5EC9-CAD1-1A69-9CB0-1F6CEA8589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441972"/>
              </p:ext>
            </p:extLst>
          </p:nvPr>
        </p:nvGraphicFramePr>
        <p:xfrm>
          <a:off x="0" y="0"/>
          <a:ext cx="9143999" cy="688292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4318000">
                  <a:extLst>
                    <a:ext uri="{9D8B030D-6E8A-4147-A177-3AD203B41FA5}">
                      <a16:colId xmlns:a16="http://schemas.microsoft.com/office/drawing/2014/main" val="841095995"/>
                    </a:ext>
                  </a:extLst>
                </a:gridCol>
                <a:gridCol w="893233">
                  <a:extLst>
                    <a:ext uri="{9D8B030D-6E8A-4147-A177-3AD203B41FA5}">
                      <a16:colId xmlns:a16="http://schemas.microsoft.com/office/drawing/2014/main" val="2457476413"/>
                    </a:ext>
                  </a:extLst>
                </a:gridCol>
                <a:gridCol w="893233">
                  <a:extLst>
                    <a:ext uri="{9D8B030D-6E8A-4147-A177-3AD203B41FA5}">
                      <a16:colId xmlns:a16="http://schemas.microsoft.com/office/drawing/2014/main" val="2879271126"/>
                    </a:ext>
                  </a:extLst>
                </a:gridCol>
                <a:gridCol w="893233">
                  <a:extLst>
                    <a:ext uri="{9D8B030D-6E8A-4147-A177-3AD203B41FA5}">
                      <a16:colId xmlns:a16="http://schemas.microsoft.com/office/drawing/2014/main" val="617818341"/>
                    </a:ext>
                  </a:extLst>
                </a:gridCol>
                <a:gridCol w="2146300">
                  <a:extLst>
                    <a:ext uri="{9D8B030D-6E8A-4147-A177-3AD203B41FA5}">
                      <a16:colId xmlns:a16="http://schemas.microsoft.com/office/drawing/2014/main" val="1156765082"/>
                    </a:ext>
                  </a:extLst>
                </a:gridCol>
              </a:tblGrid>
              <a:tr h="467037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평가 요소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C99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평가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C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C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25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C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피드백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5084648"/>
                  </a:ext>
                </a:extLst>
              </a:tr>
              <a:tr h="4670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우수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C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보통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C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미흡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C99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2298667"/>
                  </a:ext>
                </a:extLst>
              </a:tr>
              <a:tr h="1175900">
                <a:tc>
                  <a:txBody>
                    <a:bodyPr/>
                    <a:lstStyle/>
                    <a:p>
                      <a:pPr marL="457200" indent="-457200" algn="l" latinLnBrk="1">
                        <a:buFont typeface="+mj-lt"/>
                        <a:buAutoNum type="arabicPeriod"/>
                      </a:pPr>
                      <a:r>
                        <a:rPr lang="ko-KR" altLang="en-US" sz="2500" dirty="0">
                          <a:latin typeface="맑은 고딕" panose="020B0503020000020004" pitchFamily="50" charset="-127"/>
                          <a:ea typeface="+mn-ea"/>
                        </a:rPr>
                        <a:t>문제 상황과 해결 조건을 정확하게 이해하였는가</a:t>
                      </a:r>
                      <a:r>
                        <a:rPr lang="en-US" altLang="ko-KR" sz="2500" dirty="0">
                          <a:latin typeface="맑은 고딕" panose="020B0503020000020004" pitchFamily="50" charset="-127"/>
                          <a:ea typeface="+mn-ea"/>
                        </a:rPr>
                        <a:t>?</a:t>
                      </a:r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2500" kern="12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2500" kern="12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7014949"/>
                  </a:ext>
                </a:extLst>
              </a:tr>
              <a:tr h="1175900">
                <a:tc>
                  <a:txBody>
                    <a:bodyPr/>
                    <a:lstStyle/>
                    <a:p>
                      <a:pPr marL="457200" indent="-457200" algn="l" latinLnBrk="1">
                        <a:buFont typeface="+mj-lt"/>
                        <a:buAutoNum type="arabicPeriod" startAt="2"/>
                      </a:pPr>
                      <a:r>
                        <a:rPr lang="ko-KR" altLang="en-US" sz="2500" dirty="0">
                          <a:latin typeface="맑은 고딕" panose="020B0503020000020004" pitchFamily="50" charset="-127"/>
                          <a:ea typeface="+mn-ea"/>
                        </a:rPr>
                        <a:t>문제 해결을 위한 다양한 아이디어를 제시하였는가</a:t>
                      </a:r>
                      <a:r>
                        <a:rPr lang="en-US" altLang="ko-KR" sz="2500" dirty="0">
                          <a:latin typeface="맑은 고딕" panose="020B0503020000020004" pitchFamily="50" charset="-127"/>
                          <a:ea typeface="+mn-ea"/>
                        </a:rPr>
                        <a:t>?</a:t>
                      </a:r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2500" kern="12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2500" kern="12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9968252"/>
                  </a:ext>
                </a:extLst>
              </a:tr>
              <a:tr h="1175900">
                <a:tc>
                  <a:txBody>
                    <a:bodyPr/>
                    <a:lstStyle/>
                    <a:p>
                      <a:pPr marL="457200" indent="-457200" algn="l" latinLnBrk="1">
                        <a:buFont typeface="+mj-lt"/>
                        <a:buAutoNum type="arabicPeriod" startAt="3"/>
                      </a:pPr>
                      <a:r>
                        <a:rPr lang="ko-KR" altLang="en-US" sz="2500" dirty="0">
                          <a:latin typeface="맑은 고딕" panose="020B0503020000020004" pitchFamily="50" charset="-127"/>
                          <a:ea typeface="+mn-ea"/>
                        </a:rPr>
                        <a:t>문제 해결 과정 계획이 구체적이었는가</a:t>
                      </a:r>
                      <a:r>
                        <a:rPr lang="en-US" altLang="ko-KR" sz="2500" dirty="0">
                          <a:latin typeface="맑은 고딕" panose="020B0503020000020004" pitchFamily="50" charset="-127"/>
                          <a:ea typeface="+mn-ea"/>
                        </a:rPr>
                        <a:t>?</a:t>
                      </a:r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2500" kern="12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2500" kern="12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1945945"/>
                  </a:ext>
                </a:extLst>
              </a:tr>
              <a:tr h="1220324">
                <a:tc>
                  <a:txBody>
                    <a:bodyPr/>
                    <a:lstStyle/>
                    <a:p>
                      <a:pPr marL="457200" indent="-457200" algn="l" latinLnBrk="1">
                        <a:buFont typeface="+mj-lt"/>
                        <a:buAutoNum type="arabicPeriod" startAt="4"/>
                      </a:pPr>
                      <a:r>
                        <a:rPr lang="ko-KR" altLang="en-US" sz="2500" dirty="0">
                          <a:latin typeface="맑은 고딕" panose="020B0503020000020004" pitchFamily="50" charset="-127"/>
                          <a:ea typeface="+mn-ea"/>
                        </a:rPr>
                        <a:t>선정한 아이디어를 구상도</a:t>
                      </a:r>
                      <a:r>
                        <a:rPr lang="en-US" altLang="ko-KR" sz="2500" dirty="0">
                          <a:latin typeface="맑은 고딕" panose="020B0503020000020004" pitchFamily="50" charset="-127"/>
                          <a:ea typeface="+mn-ea"/>
                        </a:rPr>
                        <a:t>(</a:t>
                      </a:r>
                      <a:r>
                        <a:rPr lang="ko-KR" altLang="en-US" sz="2500">
                          <a:latin typeface="맑은 고딕" panose="020B0503020000020004" pitchFamily="50" charset="-127"/>
                          <a:ea typeface="+mn-ea"/>
                        </a:rPr>
                        <a:t>스케치</a:t>
                      </a:r>
                      <a:r>
                        <a:rPr lang="en-US" altLang="ko-KR" sz="2500">
                          <a:latin typeface="맑은 고딕" panose="020B0503020000020004" pitchFamily="50" charset="-127"/>
                          <a:ea typeface="+mn-ea"/>
                        </a:rPr>
                        <a:t>)</a:t>
                      </a:r>
                      <a:r>
                        <a:rPr lang="ko-KR" altLang="en-US" sz="2500" dirty="0">
                          <a:latin typeface="맑은 고딕" panose="020B0503020000020004" pitchFamily="50" charset="-127"/>
                          <a:ea typeface="+mn-ea"/>
                        </a:rPr>
                        <a:t>로 잘 표현하였는가</a:t>
                      </a:r>
                      <a:r>
                        <a:rPr lang="en-US" altLang="ko-KR" sz="2500" dirty="0">
                          <a:latin typeface="맑은 고딕" panose="020B0503020000020004" pitchFamily="50" charset="-127"/>
                          <a:ea typeface="+mn-ea"/>
                        </a:rPr>
                        <a:t>?</a:t>
                      </a:r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2500" kern="12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2500" kern="12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0669209"/>
                  </a:ext>
                </a:extLst>
              </a:tr>
              <a:tr h="1175900">
                <a:tc>
                  <a:txBody>
                    <a:bodyPr/>
                    <a:lstStyle/>
                    <a:p>
                      <a:pPr marL="457200" indent="-457200" algn="l" latinLnBrk="1">
                        <a:buFont typeface="+mj-lt"/>
                        <a:buAutoNum type="arabicPeriod" startAt="5"/>
                      </a:pPr>
                      <a:r>
                        <a:rPr lang="ko-KR" altLang="en-US" sz="2500" dirty="0">
                          <a:latin typeface="맑은 고딕" panose="020B0503020000020004" pitchFamily="50" charset="-127"/>
                          <a:ea typeface="+mn-ea"/>
                        </a:rPr>
                        <a:t>제작 시 안전 수칙에 맞게 공구를 활용하였는가</a:t>
                      </a:r>
                      <a:r>
                        <a:rPr lang="en-US" altLang="ko-KR" sz="2500" dirty="0">
                          <a:latin typeface="맑은 고딕" panose="020B0503020000020004" pitchFamily="50" charset="-127"/>
                          <a:ea typeface="+mn-ea"/>
                        </a:rPr>
                        <a:t>?</a:t>
                      </a:r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2500" kern="12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2500" kern="12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30582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5603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235239-9BFB-6E76-0200-F59A74149E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7D10C419-0B68-01BD-247B-3A998B0FA7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2049787"/>
              </p:ext>
            </p:extLst>
          </p:nvPr>
        </p:nvGraphicFramePr>
        <p:xfrm>
          <a:off x="0" y="0"/>
          <a:ext cx="9143999" cy="685800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4318000">
                  <a:extLst>
                    <a:ext uri="{9D8B030D-6E8A-4147-A177-3AD203B41FA5}">
                      <a16:colId xmlns:a16="http://schemas.microsoft.com/office/drawing/2014/main" val="841095995"/>
                    </a:ext>
                  </a:extLst>
                </a:gridCol>
                <a:gridCol w="893233">
                  <a:extLst>
                    <a:ext uri="{9D8B030D-6E8A-4147-A177-3AD203B41FA5}">
                      <a16:colId xmlns:a16="http://schemas.microsoft.com/office/drawing/2014/main" val="2457476413"/>
                    </a:ext>
                  </a:extLst>
                </a:gridCol>
                <a:gridCol w="893233">
                  <a:extLst>
                    <a:ext uri="{9D8B030D-6E8A-4147-A177-3AD203B41FA5}">
                      <a16:colId xmlns:a16="http://schemas.microsoft.com/office/drawing/2014/main" val="2879271126"/>
                    </a:ext>
                  </a:extLst>
                </a:gridCol>
                <a:gridCol w="893233">
                  <a:extLst>
                    <a:ext uri="{9D8B030D-6E8A-4147-A177-3AD203B41FA5}">
                      <a16:colId xmlns:a16="http://schemas.microsoft.com/office/drawing/2014/main" val="617818341"/>
                    </a:ext>
                  </a:extLst>
                </a:gridCol>
                <a:gridCol w="2146300">
                  <a:extLst>
                    <a:ext uri="{9D8B030D-6E8A-4147-A177-3AD203B41FA5}">
                      <a16:colId xmlns:a16="http://schemas.microsoft.com/office/drawing/2014/main" val="1156765082"/>
                    </a:ext>
                  </a:extLst>
                </a:gridCol>
              </a:tblGrid>
              <a:tr h="467037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평가 요소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C99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평가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C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C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25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C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피드백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5084648"/>
                  </a:ext>
                </a:extLst>
              </a:tr>
              <a:tr h="46703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우수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C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보통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C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미흡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C99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2298667"/>
                  </a:ext>
                </a:extLst>
              </a:tr>
              <a:tr h="1478280">
                <a:tc>
                  <a:txBody>
                    <a:bodyPr/>
                    <a:lstStyle/>
                    <a:p>
                      <a:pPr marL="457200" indent="-457200" algn="l" latinLnBrk="1">
                        <a:buFont typeface="+mj-lt"/>
                        <a:buAutoNum type="arabicPeriod" startAt="6"/>
                      </a:pPr>
                      <a:r>
                        <a:rPr lang="ko-KR" altLang="en-US" sz="2500" dirty="0">
                          <a:latin typeface="맑은 고딕" panose="020B0503020000020004" pitchFamily="50" charset="-127"/>
                          <a:ea typeface="+mn-ea"/>
                        </a:rPr>
                        <a:t>제작 과정에서 부품</a:t>
                      </a:r>
                      <a:r>
                        <a:rPr lang="en-US" altLang="ko-KR" sz="2500" dirty="0">
                          <a:latin typeface="맑은 고딕" panose="020B0503020000020004" pitchFamily="50" charset="-127"/>
                          <a:ea typeface="+mn-ea"/>
                        </a:rPr>
                        <a:t>(</a:t>
                      </a:r>
                      <a:r>
                        <a:rPr lang="ko-KR" altLang="en-US" sz="2500" dirty="0">
                          <a:latin typeface="맑은 고딕" panose="020B0503020000020004" pitchFamily="50" charset="-127"/>
                          <a:ea typeface="+mn-ea"/>
                        </a:rPr>
                        <a:t>재료</a:t>
                      </a:r>
                      <a:r>
                        <a:rPr lang="en-US" altLang="ko-KR" sz="2500" dirty="0">
                          <a:latin typeface="맑은 고딕" panose="020B0503020000020004" pitchFamily="50" charset="-127"/>
                          <a:ea typeface="+mn-ea"/>
                        </a:rPr>
                        <a:t>)</a:t>
                      </a:r>
                      <a:r>
                        <a:rPr lang="ko-KR" altLang="en-US" sz="2500" dirty="0">
                          <a:latin typeface="맑은 고딕" panose="020B0503020000020004" pitchFamily="50" charset="-127"/>
                          <a:ea typeface="+mn-ea"/>
                        </a:rPr>
                        <a:t>의 활용이 적절하였는가</a:t>
                      </a:r>
                      <a:r>
                        <a:rPr lang="en-US" altLang="ko-KR" sz="2500" dirty="0">
                          <a:latin typeface="맑은 고딕" panose="020B0503020000020004" pitchFamily="50" charset="-127"/>
                          <a:ea typeface="+mn-ea"/>
                        </a:rPr>
                        <a:t>?</a:t>
                      </a:r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2500" kern="12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2500" kern="12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7014949"/>
                  </a:ext>
                </a:extLst>
              </a:tr>
              <a:tr h="1478280">
                <a:tc>
                  <a:txBody>
                    <a:bodyPr/>
                    <a:lstStyle/>
                    <a:p>
                      <a:pPr marL="457200" indent="-457200" algn="l" latinLnBrk="1">
                        <a:buFont typeface="+mj-lt"/>
                        <a:buAutoNum type="arabicPeriod" startAt="7"/>
                      </a:pPr>
                      <a:r>
                        <a:rPr lang="ko-KR" altLang="en-US" sz="2500" dirty="0">
                          <a:latin typeface="맑은 고딕" panose="020B0503020000020004" pitchFamily="50" charset="-127"/>
                          <a:ea typeface="+mn-ea"/>
                        </a:rPr>
                        <a:t>제작품의 마무리가 잘 되었는가</a:t>
                      </a:r>
                      <a:r>
                        <a:rPr lang="en-US" altLang="ko-KR" sz="2500" dirty="0">
                          <a:latin typeface="맑은 고딕" panose="020B0503020000020004" pitchFamily="50" charset="-127"/>
                          <a:ea typeface="+mn-ea"/>
                        </a:rPr>
                        <a:t>?</a:t>
                      </a:r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2500" kern="12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2500" kern="12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9968252"/>
                  </a:ext>
                </a:extLst>
              </a:tr>
              <a:tr h="1478280">
                <a:tc>
                  <a:txBody>
                    <a:bodyPr/>
                    <a:lstStyle/>
                    <a:p>
                      <a:pPr marL="457200" indent="-457200" algn="l" latinLnBrk="1">
                        <a:buFont typeface="+mj-lt"/>
                        <a:buAutoNum type="arabicPeriod" startAt="8"/>
                      </a:pPr>
                      <a:r>
                        <a:rPr lang="ko-KR" altLang="en-US" sz="2500" dirty="0">
                          <a:latin typeface="맑은 고딕" panose="020B0503020000020004" pitchFamily="50" charset="-127"/>
                          <a:ea typeface="+mn-ea"/>
                        </a:rPr>
                        <a:t>완성한 제품이 독창적인가</a:t>
                      </a:r>
                      <a:r>
                        <a:rPr lang="en-US" altLang="ko-KR" sz="2500" dirty="0">
                          <a:latin typeface="맑은 고딕" panose="020B0503020000020004" pitchFamily="50" charset="-127"/>
                          <a:ea typeface="+mn-ea"/>
                        </a:rPr>
                        <a:t>?</a:t>
                      </a:r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2500" kern="12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2500" kern="12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1945945"/>
                  </a:ext>
                </a:extLst>
              </a:tr>
              <a:tr h="1478280">
                <a:tc>
                  <a:txBody>
                    <a:bodyPr/>
                    <a:lstStyle/>
                    <a:p>
                      <a:pPr marL="457200" indent="-457200" algn="l" latinLnBrk="1">
                        <a:buFont typeface="+mj-lt"/>
                        <a:buAutoNum type="arabicPeriod" startAt="9"/>
                      </a:pPr>
                      <a:r>
                        <a:rPr lang="ko-KR" altLang="en-US" sz="2500" dirty="0">
                          <a:latin typeface="맑은 고딕" panose="020B0503020000020004" pitchFamily="50" charset="-127"/>
                          <a:ea typeface="+mn-ea"/>
                        </a:rPr>
                        <a:t>제작품이 안정적으로 작동하는가</a:t>
                      </a:r>
                      <a:r>
                        <a:rPr lang="en-US" altLang="ko-KR" sz="2500" dirty="0">
                          <a:latin typeface="맑은 고딕" panose="020B0503020000020004" pitchFamily="50" charset="-127"/>
                          <a:ea typeface="+mn-ea"/>
                        </a:rPr>
                        <a:t>?</a:t>
                      </a:r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5720" marR="4572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2500" kern="12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2500" kern="12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06692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33321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>
        <a:spAutoFit/>
      </a:bodyPr>
      <a:lstStyle>
        <a:defPPr algn="l" latinLnBrk="1">
          <a:defRPr sz="2400" b="0" i="0" u="none" strike="noStrike" baseline="0" dirty="0">
            <a:solidFill>
              <a:srgbClr val="000000"/>
            </a:solidFill>
            <a:latin typeface="+mj-ea"/>
            <a:ea typeface="+mj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301</TotalTime>
  <Words>75</Words>
  <Application>Microsoft Office PowerPoint</Application>
  <PresentationFormat>화면 슬라이드 쇼(4:3)</PresentationFormat>
  <Paragraphs>21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32</cp:revision>
  <dcterms:created xsi:type="dcterms:W3CDTF">2024-11-29T07:51:56Z</dcterms:created>
  <dcterms:modified xsi:type="dcterms:W3CDTF">2026-01-19T01:37:54Z</dcterms:modified>
</cp:coreProperties>
</file>